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6" r:id="rId16"/>
    <p:sldId id="271" r:id="rId17"/>
    <p:sldId id="270" r:id="rId18"/>
    <p:sldId id="272" r:id="rId19"/>
    <p:sldId id="273" r:id="rId20"/>
    <p:sldId id="299" r:id="rId21"/>
    <p:sldId id="277" r:id="rId22"/>
    <p:sldId id="274" r:id="rId23"/>
    <p:sldId id="275" r:id="rId24"/>
    <p:sldId id="300" r:id="rId25"/>
    <p:sldId id="301" r:id="rId26"/>
    <p:sldId id="276" r:id="rId27"/>
    <p:sldId id="278" r:id="rId28"/>
    <p:sldId id="279" r:id="rId29"/>
    <p:sldId id="280" r:id="rId30"/>
    <p:sldId id="302" r:id="rId31"/>
    <p:sldId id="281" r:id="rId32"/>
    <p:sldId id="282" r:id="rId33"/>
    <p:sldId id="283" r:id="rId34"/>
    <p:sldId id="284" r:id="rId35"/>
    <p:sldId id="285" r:id="rId36"/>
    <p:sldId id="286" r:id="rId37"/>
    <p:sldId id="288" r:id="rId38"/>
    <p:sldId id="289" r:id="rId39"/>
    <p:sldId id="290" r:id="rId40"/>
    <p:sldId id="295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9" autoAdjust="0"/>
    <p:restoredTop sz="85281" autoAdjust="0"/>
  </p:normalViewPr>
  <p:slideViewPr>
    <p:cSldViewPr snapToGrid="0">
      <p:cViewPr>
        <p:scale>
          <a:sx n="65" d="100"/>
          <a:sy n="65" d="100"/>
        </p:scale>
        <p:origin x="744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ebec_Bridg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kpIESktEvOxDXWSMwVWUZ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Say High level languages are like English.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level languages are like Old English or maybe Sanskrit or Latin perhaps.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Tradeoff b/w time and human readablility.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 ?? Why 1s and 0s?</a:t>
            </a:r>
            <a:endParaRPr/>
          </a:p>
        </p:txBody>
      </p:sp>
      <p:sp>
        <p:nvSpPr>
          <p:cNvPr id="178" name="Google Shape;17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Syntax or compilation errors. Draw out some syntax examples!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Funfact</a:t>
            </a:r>
            <a:r>
              <a:rPr lang="en-US" dirty="0"/>
              <a:t>- </a:t>
            </a:r>
            <a:r>
              <a:rPr lang="en-US" b="1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Grace Hopper 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lang="en-US" b="1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1940s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coined the term. While she was working on a Mark II computer at Harvard University, her associates discovered a </a:t>
            </a:r>
            <a:r>
              <a:rPr lang="en-US" b="1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moth stuck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in a relay and thereby impeding operation.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Logic error: when the system doesn’t behave as expected/wanted.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RAM – volatile. Needs power to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ROM – non-volatile and permanent data and/or instructions! System on / off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coding like?</a:t>
            </a:r>
            <a:endParaRPr/>
          </a:p>
        </p:txBody>
      </p:sp>
      <p:sp>
        <p:nvSpPr>
          <p:cNvPr id="209" name="Google Shape;2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Cmd in windows. Or cmd button on Mac</a:t>
            </a:r>
            <a:endParaRPr/>
          </a:p>
        </p:txBody>
      </p:sp>
      <p:sp>
        <p:nvSpPr>
          <p:cNvPr id="216" name="Google Shape;21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 Jupyter notebook. Show them the add sign and how to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them to work with you.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Practice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= 9.1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 = 'Hello'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#printing the variable types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print("x is of ",type(x))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print("y is of ",type(y))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print("z is of ",type(z))</a:t>
            </a:r>
            <a:endParaRPr dirty="0"/>
          </a:p>
        </p:txBody>
      </p:sp>
      <p:sp>
        <p:nvSpPr>
          <p:cNvPr id="280" name="Google Shape;28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lain"/>
            </a:pPr>
            <a:r>
              <a:rPr lang="en-US" dirty="0"/>
              <a:t>Encouraged to openly discuss ideas and respectfully listen and consider each other.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lain"/>
            </a:pPr>
            <a:r>
              <a:rPr lang="en-US" dirty="0"/>
              <a:t>Good ideas come from collaboration and open discussions. No one is perfect -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importance of “ ”.</a:t>
            </a:r>
            <a:endParaRPr dirty="0"/>
          </a:p>
        </p:txBody>
      </p:sp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Practice here</a:t>
            </a:r>
            <a:endParaRPr dirty="0"/>
          </a:p>
        </p:txBody>
      </p:sp>
      <p:sp>
        <p:nvSpPr>
          <p:cNvPr id="293" name="Google Shape;2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talk about the term logical thinking first .. </a:t>
            </a:r>
            <a:endParaRPr/>
          </a:p>
        </p:txBody>
      </p:sp>
      <p:sp>
        <p:nvSpPr>
          <p:cNvPr id="308" name="Google Shape;30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Problem: Decipher a message </a:t>
            </a:r>
            <a:endParaRPr/>
          </a:p>
        </p:txBody>
      </p:sp>
      <p:sp>
        <p:nvSpPr>
          <p:cNvPr id="315" name="Google Shape;31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someone asks: What logic are you using?</a:t>
            </a:r>
            <a:endParaRPr/>
          </a:p>
        </p:txBody>
      </p:sp>
      <p:sp>
        <p:nvSpPr>
          <p:cNvPr id="322" name="Google Shape;32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Latin words. Iron Ring- </a:t>
            </a: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initial batch of rings was made from the beams of the first </a:t>
            </a:r>
            <a:r>
              <a:rPr lang="en-US" b="0" i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Quebec Bridge</a:t>
            </a: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a bridge that collapsed during construction in 1907 due to poor planning and design by the overseeing engineers.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Engg and Tech companies are not just free food and bean bag chairs - Great deal of ethics and responsibility involved.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1168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 min total</a:t>
            </a:r>
            <a:endParaRPr/>
          </a:p>
          <a:p>
            <a:pPr marL="201168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BIPOC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https://www.youtube.com/channel/UCkpIESktEvOxDXWSMwVWUZg</a:t>
            </a: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Specifications – most important – dictate all the other steps.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problem to demo: Library book count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two steps – understand the problem. Last 2 steps – solve the problem.</a:t>
            </a:r>
            <a:endParaRPr dirty="0"/>
          </a:p>
        </p:txBody>
      </p:sp>
      <p:sp>
        <p:nvSpPr>
          <p:cNvPr id="347" name="Google Shape;34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try another problem but this time we do it in groups. Hopefully more ideas generated as a group!</a:t>
            </a:r>
            <a:endParaRPr/>
          </a:p>
        </p:txBody>
      </p:sp>
      <p:sp>
        <p:nvSpPr>
          <p:cNvPr id="367" name="Google Shape;36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6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 where credit is due. </a:t>
            </a:r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 where credit is due. </a:t>
            </a:r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17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https://answergarden.ch/2214334</a:t>
            </a:r>
            <a:endParaRPr dirty="0"/>
          </a:p>
        </p:txBody>
      </p:sp>
      <p:sp>
        <p:nvSpPr>
          <p:cNvPr id="151" name="Google Shape;15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computer Program is </a:t>
            </a:r>
            <a:r>
              <a:rPr lang="en-US" b="0" i="0">
                <a:solidFill>
                  <a:srgbClr val="001C3B"/>
                </a:solidFill>
                <a:latin typeface="Proxima Nova"/>
                <a:ea typeface="Proxima Nova"/>
                <a:cs typeface="Proxima Nova"/>
                <a:sym typeface="Proxima Nova"/>
              </a:rPr>
              <a:t>an organized collection of instructions, which when executed, perform a specific task or function.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1C3B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Browser or alarm app or Microft word or paint. </a:t>
            </a:r>
            <a:endParaRPr/>
          </a:p>
        </p:txBody>
      </p:sp>
      <p:sp>
        <p:nvSpPr>
          <p:cNvPr id="164" name="Google Shape;1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OPT: software example:  operating system is a software that provides a convenient and efficient interface between the user and the hardware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 example: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BCI: psychological aspect!</a:t>
            </a:r>
            <a:endParaRPr/>
          </a:p>
        </p:txBody>
      </p:sp>
      <p:sp>
        <p:nvSpPr>
          <p:cNvPr id="171" name="Google Shape;1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C7C1C7"/>
          </a:solidFill>
          <a:ln>
            <a:noFill/>
          </a:ln>
        </p:spPr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30789330/how-do-i-get-cmd-to-recognize-pip-instal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datatypes.asp" TargetMode="External"/><Relationship Id="rId2" Type="http://schemas.openxmlformats.org/officeDocument/2006/relationships/hyperlink" Target="https://hackr.io/blog/programming-terms-definitions-for-beginner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dirty="0"/>
              <a:t>Intro To Programming -</a:t>
            </a:r>
            <a:br>
              <a:rPr lang="en-US" dirty="0"/>
            </a:br>
            <a:r>
              <a:rPr lang="en-US" sz="4800" dirty="0"/>
              <a:t>Getting Started with Python </a:t>
            </a:r>
            <a:endParaRPr sz="4800" dirty="0"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241505" y="442531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DR. HAREEM NISAR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A33AA-353A-2C81-FCF1-DA868E5A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846" y="184905"/>
            <a:ext cx="3439005" cy="10478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 descr="Programming Languages - Truston Ailen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873" y="1714500"/>
            <a:ext cx="7793733" cy="3838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6432215" y="911235"/>
            <a:ext cx="4592874" cy="7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 sz="4000" b="1">
                <a:solidFill>
                  <a:schemeClr val="accent2"/>
                </a:solidFill>
              </a:rPr>
              <a:t>Programming Languages</a:t>
            </a:r>
            <a:endParaRPr sz="4000" b="1">
              <a:solidFill>
                <a:schemeClr val="accent2"/>
              </a:solidFill>
            </a:endParaRPr>
          </a:p>
        </p:txBody>
      </p:sp>
      <p:pic>
        <p:nvPicPr>
          <p:cNvPr id="182" name="Google Shape;182;p22" descr="Say High level languages are like English.&#10;Low level languages are like Old English or maybe Sanskrit or Latin perhaps.&#10;Tradeoff b/w time and human readablility"/>
          <p:cNvPicPr preferRelativeResize="0"/>
          <p:nvPr/>
        </p:nvPicPr>
        <p:blipFill rotWithShape="1">
          <a:blip r:embed="rId4">
            <a:alphaModFix/>
          </a:blip>
          <a:srcRect t="984" r="48908" b="25275"/>
          <a:stretch/>
        </p:blipFill>
        <p:spPr>
          <a:xfrm>
            <a:off x="651144" y="4670191"/>
            <a:ext cx="2589787" cy="210253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22" descr="Say High level languages are like English.&#10;Low level languages are like Old English or maybe Sanskrit or Latin perhaps.&#10;Tradeoff b/w time and human readablility"/>
          <p:cNvPicPr preferRelativeResize="0"/>
          <p:nvPr/>
        </p:nvPicPr>
        <p:blipFill rotWithShape="1">
          <a:blip r:embed="rId4">
            <a:alphaModFix/>
          </a:blip>
          <a:srcRect l="51093" b="25692"/>
          <a:stretch/>
        </p:blipFill>
        <p:spPr>
          <a:xfrm>
            <a:off x="700342" y="142201"/>
            <a:ext cx="2549174" cy="2178604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2"/>
          <p:cNvSpPr txBox="1"/>
          <p:nvPr/>
        </p:nvSpPr>
        <p:spPr>
          <a:xfrm>
            <a:off x="3324316" y="464335"/>
            <a:ext cx="2981373" cy="523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Readability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324316" y="5624475"/>
            <a:ext cx="3210299" cy="523220"/>
          </a:xfrm>
          <a:prstGeom prst="rect">
            <a:avLst/>
          </a:prstGeom>
          <a:solidFill>
            <a:srgbClr val="B4CCD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readability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2"/>
          <p:cNvCxnSpPr/>
          <p:nvPr/>
        </p:nvCxnSpPr>
        <p:spPr>
          <a:xfrm rot="10800000">
            <a:off x="4587366" y="996176"/>
            <a:ext cx="0" cy="3152078"/>
          </a:xfrm>
          <a:prstGeom prst="straightConnector1">
            <a:avLst/>
          </a:prstGeom>
          <a:noFill/>
          <a:ln w="57150" cap="flat" cmpd="sng">
            <a:solidFill>
              <a:srgbClr val="28C4C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22"/>
          <p:cNvCxnSpPr/>
          <p:nvPr/>
        </p:nvCxnSpPr>
        <p:spPr>
          <a:xfrm>
            <a:off x="4754137" y="2572215"/>
            <a:ext cx="0" cy="3052260"/>
          </a:xfrm>
          <a:prstGeom prst="straightConnector1">
            <a:avLst/>
          </a:prstGeom>
          <a:noFill/>
          <a:ln w="57150" cap="flat" cmpd="sng">
            <a:solidFill>
              <a:srgbClr val="B4CC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8" name="Google Shape;188;p22"/>
          <p:cNvSpPr/>
          <p:nvPr/>
        </p:nvSpPr>
        <p:spPr>
          <a:xfrm>
            <a:off x="558501" y="2390006"/>
            <a:ext cx="2697611" cy="21786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36062"/>
          </a:solidFill>
          <a:ln w="15875" cap="flat" cmpd="sng">
            <a:solidFill>
              <a:srgbClr val="7E60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 descr="The best coding memes :) Memedro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5878" y="1994516"/>
            <a:ext cx="3007008" cy="434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1097281" y="1845733"/>
            <a:ext cx="5949905" cy="447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>
                <a:solidFill>
                  <a:schemeClr val="accent2"/>
                </a:solidFill>
              </a:rPr>
              <a:t>Compiler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/>
              <a:t>Converts a high-level language to a machine-readable format </a:t>
            </a:r>
            <a:endParaRPr dirty="0"/>
          </a:p>
          <a:p>
            <a:pPr marL="91440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>
                <a:solidFill>
                  <a:schemeClr val="accent2"/>
                </a:solidFill>
              </a:rPr>
              <a:t>Syntax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/>
              <a:t>the grammar of programming languages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/>
              <a:t>Language specific</a:t>
            </a:r>
            <a:endParaRPr dirty="0"/>
          </a:p>
          <a:p>
            <a:pPr marL="91440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>
                <a:solidFill>
                  <a:schemeClr val="accent2"/>
                </a:solidFill>
              </a:rPr>
              <a:t>Bug</a:t>
            </a:r>
            <a:r>
              <a:rPr lang="en-US" sz="2400" dirty="0"/>
              <a:t> </a:t>
            </a:r>
            <a:r>
              <a:rPr lang="en-US" sz="2200" dirty="0"/>
              <a:t>– error in the code</a:t>
            </a:r>
            <a:endParaRPr dirty="0"/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>
                <a:solidFill>
                  <a:schemeClr val="accent2"/>
                </a:solidFill>
              </a:rPr>
              <a:t>Debugging</a:t>
            </a:r>
            <a:r>
              <a:rPr lang="en-US" sz="2400" dirty="0"/>
              <a:t> </a:t>
            </a:r>
            <a:r>
              <a:rPr lang="en-US" sz="2200" dirty="0"/>
              <a:t>– process of finding and fixing the bug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>
                <a:highlight>
                  <a:srgbClr val="FFFF00"/>
                </a:highlight>
              </a:rPr>
              <a:t>Syntax error </a:t>
            </a:r>
            <a:endParaRPr dirty="0">
              <a:highlight>
                <a:srgbClr val="FFFF00"/>
              </a:highlight>
            </a:endParaRPr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>
                <a:highlight>
                  <a:srgbClr val="FFFF00"/>
                </a:highlight>
              </a:rPr>
              <a:t>Logic error</a:t>
            </a:r>
            <a:endParaRPr dirty="0">
              <a:highlight>
                <a:srgbClr val="FFFF00"/>
              </a:highlight>
            </a:endParaRPr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US" sz="2200" dirty="0">
                <a:highlight>
                  <a:srgbClr val="FFFF00"/>
                </a:highlight>
              </a:rPr>
              <a:t>Run-time errors</a:t>
            </a:r>
            <a:endParaRPr sz="2200" dirty="0">
              <a:highlight>
                <a:srgbClr val="FFFF00"/>
              </a:highlight>
            </a:endParaRPr>
          </a:p>
        </p:txBody>
      </p:sp>
      <p:pic>
        <p:nvPicPr>
          <p:cNvPr id="197" name="Google Shape;197;p23" descr="Developer Memes: DEBUGGING&#10; IDON'T KNOW WHERE YOU ARE. IDON'T KNOW&#10; HOW YOU WORK, BUT IWILL FIND YOU, AND&#10; I WILL FIX YOU&#10;Top 30 Hilarious Programming Memes of 2018 | ProBytes"/>
          <p:cNvPicPr preferRelativeResize="0"/>
          <p:nvPr/>
        </p:nvPicPr>
        <p:blipFill rotWithShape="1">
          <a:blip r:embed="rId4">
            <a:alphaModFix/>
          </a:blip>
          <a:srcRect b="22059"/>
          <a:stretch/>
        </p:blipFill>
        <p:spPr>
          <a:xfrm>
            <a:off x="7047186" y="2006088"/>
            <a:ext cx="5245128" cy="415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Where does the “data” go?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1097280" y="1845733"/>
            <a:ext cx="10058400" cy="42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 b="1" dirty="0">
                <a:solidFill>
                  <a:schemeClr val="accent2"/>
                </a:solidFill>
              </a:rPr>
              <a:t>Internal Memory!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Holds both program instructions and data</a:t>
            </a:r>
            <a:endParaRPr dirty="0"/>
          </a:p>
          <a:p>
            <a:pPr marL="91440" lvl="0" indent="-177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 "/>
            </a:pPr>
            <a:r>
              <a:rPr lang="en-US" sz="2800" b="1" dirty="0"/>
              <a:t>Composition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RAM (Random Access Memory)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ROM (Read Only Memory)</a:t>
            </a:r>
            <a:endParaRPr sz="2400" dirty="0"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600"/>
              <a:buNone/>
            </a:pPr>
            <a:endParaRPr sz="2600" dirty="0"/>
          </a:p>
          <a:p>
            <a:pPr marL="91440" lvl="0" indent="-1651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600"/>
              <a:buChar char=" "/>
            </a:pPr>
            <a:r>
              <a:rPr lang="en-US" sz="2600" b="1" dirty="0"/>
              <a:t>External memory </a:t>
            </a:r>
            <a:endParaRPr sz="2600"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Long term data storage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Disks, Hard drives, USB etc.</a:t>
            </a:r>
            <a:endParaRPr sz="2400" dirty="0"/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8036" y="2272898"/>
            <a:ext cx="3082158" cy="245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Where do I write the code?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745" y="1841831"/>
            <a:ext cx="7824500" cy="439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Where do I write the code?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b="1">
                <a:solidFill>
                  <a:schemeClr val="accent2"/>
                </a:solidFill>
              </a:rPr>
              <a:t>Command Line Prompt (CMD)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Quick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Package Installation, activation etc.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Not beginner friendly</a:t>
            </a:r>
            <a:endParaRPr/>
          </a:p>
          <a:p>
            <a:pPr marL="91440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>
                <a:solidFill>
                  <a:schemeClr val="accent2"/>
                </a:solidFill>
              </a:rPr>
              <a:t>IDE – </a:t>
            </a:r>
            <a:r>
              <a:rPr lang="en-US" sz="24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Integrated development environment</a:t>
            </a:r>
            <a:endParaRPr sz="2400" b="1">
              <a:solidFill>
                <a:schemeClr val="accent2"/>
              </a:solidFill>
            </a:endParaRP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User-friendly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Pre-installed packages, examples, etc.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20" name="Google Shape;220;p2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5466" y="1930140"/>
            <a:ext cx="3714312" cy="18874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7755466" y="4078058"/>
            <a:ext cx="4064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This Photo</a:t>
            </a: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n-US" sz="9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CC BY-SA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6" descr="Arduino* IDE Tutorial"/>
          <p:cNvPicPr preferRelativeResize="0"/>
          <p:nvPr/>
        </p:nvPicPr>
        <p:blipFill rotWithShape="1">
          <a:blip r:embed="rId6">
            <a:alphaModFix/>
          </a:blip>
          <a:srcRect b="41623"/>
          <a:stretch/>
        </p:blipFill>
        <p:spPr>
          <a:xfrm>
            <a:off x="7829550" y="4078058"/>
            <a:ext cx="3669020" cy="215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 descr="Top Python IDEs for 2019 - DataCam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5255" y="4993837"/>
            <a:ext cx="4470353" cy="157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2099-72D7-44D0-97D2-AAA904F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49D91-000A-4AD5-8536-0BFFF2DB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29" y="1839202"/>
            <a:ext cx="10567851" cy="4023360"/>
          </a:xfrm>
        </p:spPr>
        <p:txBody>
          <a:bodyPr>
            <a:normAutofit fontScale="92500"/>
          </a:bodyPr>
          <a:lstStyle/>
          <a:p>
            <a:r>
              <a:rPr lang="en-US" sz="2600" b="1" dirty="0"/>
              <a:t>User input </a:t>
            </a:r>
            <a:r>
              <a:rPr lang="en-US" sz="2600" dirty="0"/>
              <a:t>-&gt; via mouse, keyboard, touch screen </a:t>
            </a:r>
          </a:p>
          <a:p>
            <a:r>
              <a:rPr lang="en-US" sz="2600" b="1" dirty="0"/>
              <a:t>System output </a:t>
            </a:r>
            <a:r>
              <a:rPr lang="en-US" sz="2600" dirty="0"/>
              <a:t>-&gt; monitor (text or graphics), audio</a:t>
            </a:r>
          </a:p>
          <a:p>
            <a:endParaRPr lang="en-CA" sz="2600" dirty="0"/>
          </a:p>
          <a:p>
            <a:r>
              <a:rPr lang="en-CA" sz="2600" b="1" dirty="0"/>
              <a:t>Running</a:t>
            </a:r>
            <a:r>
              <a:rPr lang="en-CA" sz="2600" dirty="0"/>
              <a:t> the code = Compiles the code + execute instructions (aka lines of code)</a:t>
            </a:r>
          </a:p>
          <a:p>
            <a:endParaRPr lang="en-CA" sz="2600" dirty="0"/>
          </a:p>
          <a:p>
            <a:r>
              <a:rPr lang="en-CA" sz="2600" b="1" dirty="0"/>
              <a:t>Syntax</a:t>
            </a:r>
            <a:r>
              <a:rPr lang="en-CA" sz="2600" dirty="0"/>
              <a:t> = programming language-specific words or symbols e.g. </a:t>
            </a:r>
            <a:r>
              <a:rPr lang="en-CA" sz="2600" i="1" dirty="0"/>
              <a:t>(), “ ”, if,  String</a:t>
            </a:r>
          </a:p>
          <a:p>
            <a:endParaRPr lang="en-CA" sz="2600" i="1" dirty="0"/>
          </a:p>
          <a:p>
            <a:r>
              <a:rPr lang="en-CA" sz="2600" b="1" i="1" dirty="0"/>
              <a:t>IDE </a:t>
            </a:r>
            <a:r>
              <a:rPr lang="en-CA" sz="2600" i="1" dirty="0"/>
              <a:t>= platform for writing codes</a:t>
            </a:r>
          </a:p>
          <a:p>
            <a:endParaRPr lang="en-CA" i="1" dirty="0"/>
          </a:p>
          <a:p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54332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Coding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THE TECHNICAL IMPLEMENTATION</a:t>
            </a:r>
            <a:endParaRPr/>
          </a:p>
        </p:txBody>
      </p:sp>
      <p:pic>
        <p:nvPicPr>
          <p:cNvPr id="238" name="Google Shape;238;p28" descr="Coding GIFs - Get the best GIF on GI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793" y="1737360"/>
            <a:ext cx="3745887" cy="374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What IDE we will use today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989330" y="189018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sz="2800" b="1" dirty="0"/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/>
              <a:t>Google </a:t>
            </a:r>
            <a:r>
              <a:rPr lang="en-US" sz="2800" b="1" dirty="0" err="1"/>
              <a:t>Colab</a:t>
            </a:r>
            <a:r>
              <a:rPr lang="en-US" sz="2800" b="1" dirty="0"/>
              <a:t> </a:t>
            </a:r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sz="2800" b="1" dirty="0"/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CA" sz="2800" b="1" dirty="0">
                <a:hlinkClick r:id="rId3"/>
              </a:rPr>
              <a:t>https://colab.research.google.com/</a:t>
            </a:r>
            <a:endParaRPr lang="en-US" sz="2800" b="1" dirty="0"/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 b="1" dirty="0"/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 b="1" dirty="0"/>
              <a:t>- Opens a “notebook” 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Hello World!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40" lvl="0" indent="-117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/>
              <a:t>To display custom text or data: </a:t>
            </a:r>
            <a:r>
              <a:rPr lang="en-US" sz="3200" b="1"/>
              <a:t>print()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2400" b="1">
              <a:solidFill>
                <a:schemeClr val="accent2"/>
              </a:solidFill>
            </a:endParaRPr>
          </a:p>
          <a:p>
            <a:pPr marL="91440" lvl="0" indent="-14097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400" b="1">
                <a:solidFill>
                  <a:schemeClr val="accent2"/>
                </a:solidFill>
              </a:rPr>
              <a:t>Formatting output display</a:t>
            </a:r>
            <a:endParaRPr/>
          </a:p>
          <a:p>
            <a:pPr marL="91440" lvl="0" indent="-14097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400" b="1"/>
              <a:t>\n </a:t>
            </a:r>
            <a:r>
              <a:rPr lang="en-US"/>
              <a:t>– to move the cursor to the next line</a:t>
            </a:r>
            <a:endParaRPr/>
          </a:p>
          <a:p>
            <a:pPr marL="91440" lvl="0" indent="-14097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400" b="1"/>
              <a:t>\t</a:t>
            </a:r>
            <a:r>
              <a:rPr lang="en-US"/>
              <a:t> – to move the cursor by a tab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6" name="Google Shape;246;p29" descr="How To Run &quot;Hello, World!&quot; Program In Python | Django Centr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2313332"/>
            <a:ext cx="5846330" cy="175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Can you print this?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1097280" y="2178050"/>
            <a:ext cx="5398770" cy="3149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 dirty="0"/>
              <a:t>Is Pineapple a valid pizza topping?</a:t>
            </a:r>
            <a:endParaRPr dirty="0"/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 dirty="0"/>
              <a:t>      1) Yes</a:t>
            </a:r>
            <a:endParaRPr dirty="0"/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 dirty="0"/>
              <a:t>      2) No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Housekeeping!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 b="1" dirty="0">
                <a:solidFill>
                  <a:schemeClr val="accent2"/>
                </a:solidFill>
              </a:rPr>
              <a:t>Goal :  </a:t>
            </a:r>
            <a:r>
              <a:rPr lang="en-US" sz="2400" b="1" dirty="0">
                <a:solidFill>
                  <a:schemeClr val="accent2"/>
                </a:solidFill>
              </a:rPr>
              <a:t>Understand and be comfortable around programming</a:t>
            </a:r>
            <a:endParaRPr sz="1800" dirty="0">
              <a:solidFill>
                <a:schemeClr val="accent2"/>
              </a:solidFill>
            </a:endParaRPr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/>
              <a:t>Classroom environment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No questions are bad questions.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Embracing our strengths and weakness!</a:t>
            </a:r>
            <a:endParaRPr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91440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/>
              <a:t>Ways to Participate: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Zoom chat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Raise hand button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Unmute and speak (when questions are asked)</a:t>
            </a:r>
            <a:endParaRPr dirty="0"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2C3D-7B7A-F674-3467-E1145EFE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3946"/>
            <a:ext cx="10058400" cy="1450757"/>
          </a:xfrm>
        </p:spPr>
        <p:txBody>
          <a:bodyPr/>
          <a:lstStyle/>
          <a:p>
            <a:r>
              <a:rPr lang="en-US" dirty="0"/>
              <a:t>Design this!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9D262-8621-83AA-523A-621698062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4CE0D-7078-03B1-5196-EB6C8ADE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670" y="2211496"/>
            <a:ext cx="6685009" cy="26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4EA1AB7-C1D8-CAB7-02E4-646B0F88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717971"/>
            <a:ext cx="2700654" cy="16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0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Data types</a:t>
            </a:r>
            <a:endParaRPr/>
          </a:p>
        </p:txBody>
      </p:sp>
      <p:pic>
        <p:nvPicPr>
          <p:cNvPr id="283" name="Google Shape;283;p34" descr="Learn about Python 3 data types — numbers and strings | by Shawn Ren |  Mediu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4144" y="1886020"/>
            <a:ext cx="8803711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0" y="525569"/>
            <a:ext cx="7772400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Comments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Meaningful descriptions.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Issues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Constraints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Explanation</a:t>
            </a:r>
            <a:endParaRPr/>
          </a:p>
          <a:p>
            <a:pPr marL="384048" lvl="1" indent="-55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 b="1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 b="1"/>
              <a:t>Types of comments:</a:t>
            </a:r>
            <a:endParaRPr sz="200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Single Line comments </a:t>
            </a:r>
            <a:endParaRPr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Multiline comments </a:t>
            </a:r>
            <a:endParaRPr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8" name="Google Shape;268;p32" descr="Code comments be like : ProgrammerHumor"/>
          <p:cNvPicPr preferRelativeResize="0"/>
          <p:nvPr/>
        </p:nvPicPr>
        <p:blipFill rotWithShape="1">
          <a:blip r:embed="rId3">
            <a:alphaModFix/>
          </a:blip>
          <a:srcRect b="9560"/>
          <a:stretch/>
        </p:blipFill>
        <p:spPr>
          <a:xfrm>
            <a:off x="6553201" y="1317689"/>
            <a:ext cx="5017646" cy="4811441"/>
          </a:xfrm>
          <a:prstGeom prst="rect">
            <a:avLst/>
          </a:prstGeom>
          <a:noFill/>
          <a:ln w="28575" cap="flat" cmpd="sng">
            <a:solidFill>
              <a:srgbClr val="A7B3B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7896" y="1199236"/>
            <a:ext cx="7357035" cy="496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3785-4400-EA1B-E575-CCFF077D3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 assessment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021A4-7E6C-08DC-1279-DB6408035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73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6E40-137B-2A12-BDCC-5123174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8D022-BAE4-929F-7F40-E5F42336A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Basic definitions: </a:t>
            </a:r>
            <a:r>
              <a:rPr lang="en-US" b="0" i="0" u="sng" strike="noStrike" dirty="0">
                <a:solidFill>
                  <a:srgbClr val="6EAC1C"/>
                </a:solidFill>
                <a:effectLst/>
                <a:latin typeface="Calibri" panose="020F0502020204030204" pitchFamily="34" charset="0"/>
                <a:hlinkClick r:id="rId2"/>
              </a:rPr>
              <a:t>https://hackr.io/blog/programming-terms-definitions-for-beginners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types with example: </a:t>
            </a:r>
            <a:r>
              <a:rPr lang="en-US" b="0" i="0" u="sng" strike="noStrike" dirty="0">
                <a:solidFill>
                  <a:srgbClr val="6EAC1C"/>
                </a:solidFill>
                <a:effectLst/>
                <a:latin typeface="Calibri" panose="020F0502020204030204" pitchFamily="34" charset="0"/>
                <a:hlinkClick r:id="rId3"/>
              </a:rPr>
              <a:t>https://www.w3schools.com/python/python_datatypes.asp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984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Defining Variables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1097280" y="1845733"/>
            <a:ext cx="10058400" cy="43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/>
              <a:t>Assignment operator     “ = ”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myVar</a:t>
            </a:r>
            <a:r>
              <a:rPr lang="en-US" dirty="0"/>
              <a:t> = 7</a:t>
            </a: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dirty="0" err="1"/>
              <a:t>Lottery_Number</a:t>
            </a:r>
            <a:r>
              <a:rPr lang="en-US" dirty="0"/>
              <a:t> = 112567</a:t>
            </a: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 dirty="0">
                <a:solidFill>
                  <a:schemeClr val="accent2"/>
                </a:solidFill>
              </a:rPr>
              <a:t>Naming convention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>
                <a:solidFill>
                  <a:schemeClr val="dk1"/>
                </a:solidFill>
              </a:rPr>
              <a:t>1. Start with a letter or underscore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>
                <a:solidFill>
                  <a:schemeClr val="dk1"/>
                </a:solidFill>
              </a:rPr>
              <a:t>2. Case sensitive 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>
                <a:solidFill>
                  <a:schemeClr val="dk1"/>
                </a:solidFill>
              </a:rPr>
              <a:t>3. Numbers are allowed. *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>
                <a:solidFill>
                  <a:schemeClr val="dk1"/>
                </a:solidFill>
              </a:rPr>
              <a:t>4. Readability and convention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>
                <a:solidFill>
                  <a:schemeClr val="dk1"/>
                </a:solidFill>
              </a:rPr>
              <a:t>5. Cannot be same as a keyword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Keywords</a:t>
            </a:r>
            <a:endParaRPr/>
          </a:p>
        </p:txBody>
      </p:sp>
      <p:pic>
        <p:nvPicPr>
          <p:cNvPr id="290" name="Google Shape;290;p35" descr="Variable names and keywords in python | Love Python, Make Life Simp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4072"/>
          <a:stretch/>
        </p:blipFill>
        <p:spPr>
          <a:xfrm>
            <a:off x="1622228" y="2279374"/>
            <a:ext cx="9008504" cy="329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Arithmetic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Practice on code.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- Plus (+) , minus (-) , multiply (*) , divide (/) 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- increment and decrement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- greater than (&gt;), less than (&lt;), equal (==)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- BDMAS rule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User Input</a:t>
            </a: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1097280" y="1737361"/>
            <a:ext cx="10058400" cy="464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40" lvl="0" indent="-1879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200" b="1" dirty="0"/>
              <a:t>Input ()</a:t>
            </a:r>
            <a:endParaRPr dirty="0"/>
          </a:p>
          <a:p>
            <a:pPr marL="91440" lvl="0" indent="-1879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200" b="1" dirty="0"/>
              <a:t>Input(</a:t>
            </a:r>
            <a:r>
              <a:rPr lang="en-US" sz="2400" dirty="0"/>
              <a:t>“Add prompt here”</a:t>
            </a:r>
            <a:r>
              <a:rPr lang="en-US" sz="3200" b="1" dirty="0"/>
              <a:t>)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3200"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  <a:p>
            <a:pPr marL="91440" lvl="0" indent="-1174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b="1" dirty="0"/>
              <a:t>Return type   = STRING !! – what if we need a number???</a:t>
            </a:r>
          </a:p>
          <a:p>
            <a:pPr marL="91440" lvl="0" indent="-1174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dirty="0"/>
              <a:t>  number = </a:t>
            </a:r>
            <a:r>
              <a:rPr lang="en-US" b="1" dirty="0"/>
              <a:t>int</a:t>
            </a:r>
            <a:r>
              <a:rPr lang="en-US" dirty="0"/>
              <a:t>(</a:t>
            </a:r>
            <a:r>
              <a:rPr lang="en-US" dirty="0" err="1"/>
              <a:t>myString</a:t>
            </a:r>
            <a:r>
              <a:rPr lang="en-US" dirty="0"/>
              <a:t>)</a:t>
            </a:r>
          </a:p>
          <a:p>
            <a:pPr marL="91440" lvl="0" indent="-1174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endParaRPr lang="en-US" dirty="0"/>
          </a:p>
          <a:p>
            <a:pPr marL="91440" lvl="0" indent="-117475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endParaRPr lang="en-US" dirty="0"/>
          </a:p>
        </p:txBody>
      </p:sp>
      <p:sp>
        <p:nvSpPr>
          <p:cNvPr id="304" name="Google Shape;304;p37"/>
          <p:cNvSpPr txBox="1"/>
          <p:nvPr/>
        </p:nvSpPr>
        <p:spPr>
          <a:xfrm>
            <a:off x="1152939" y="3339548"/>
            <a:ext cx="537679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497388"/>
                </a:solidFill>
                <a:latin typeface="Consolas"/>
                <a:ea typeface="Consolas"/>
                <a:cs typeface="Consolas"/>
                <a:sym typeface="Consolas"/>
              </a:rPr>
              <a:t># taking user input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print("Please enter a number: ")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input()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 b="0" dirty="0">
                <a:solidFill>
                  <a:srgbClr val="497388"/>
                </a:solidFill>
                <a:latin typeface="Consolas"/>
                <a:ea typeface="Consolas"/>
                <a:cs typeface="Consolas"/>
                <a:sym typeface="Consolas"/>
              </a:rPr>
              <a:t># OR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 = input("Please enter a string:\n")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pic>
        <p:nvPicPr>
          <p:cNvPr id="122" name="Google Shape;122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9665" y="0"/>
            <a:ext cx="9829979" cy="695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2322-4228-8376-4503-1B7F9CC3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E2F64-E0BB-CDFE-5B96-EA0894283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F426C-E43E-020C-51F5-D15743ED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950823" cy="201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1F9BB-7C24-661A-176E-67D0A34D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74" y="3721325"/>
            <a:ext cx="4724368" cy="228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5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Problem Solving</a:t>
            </a:r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LOGICAL THINKING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Without Logic</a:t>
            </a:r>
            <a:endParaRPr/>
          </a:p>
        </p:txBody>
      </p:sp>
      <p:pic>
        <p:nvPicPr>
          <p:cNvPr id="318" name="Google Shape;318;p39" descr="Dizzying New GIFs at the Intersection of Art and Math by Dave Whyte  (Sponsor) | Grid design, Geometric, 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693" y="1786920"/>
            <a:ext cx="5884271" cy="441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With Logic</a:t>
            </a:r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7210826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LOGIC - a system or set of principles underlying the arrangements of elements in a computer or electronic device so as to perform a specified task.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 system which is deployed to solve a problem!</a:t>
            </a:r>
            <a:endParaRPr sz="2400" b="1"/>
          </a:p>
        </p:txBody>
      </p:sp>
      <p:pic>
        <p:nvPicPr>
          <p:cNvPr id="326" name="Google Shape;326;p40" descr="Connect Dots GIFs | Ten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08106" y="606754"/>
            <a:ext cx="3025544" cy="534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Problem Solving in Engineering</a:t>
            </a:r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1012105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Engineer </a:t>
            </a:r>
            <a:r>
              <a:rPr lang="en-US" sz="28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ngeniator →</a:t>
            </a:r>
            <a:r>
              <a:rPr lang="en-US" sz="2800" b="0" i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ngeniare ("to create, devise") → Ingenium ("cleverness")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41" descr="A picture containing text, wall, grou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1598" b="17088"/>
          <a:stretch/>
        </p:blipFill>
        <p:spPr>
          <a:xfrm>
            <a:off x="5410640" y="2931401"/>
            <a:ext cx="6697467" cy="2937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41"/>
          <p:cNvGrpSpPr/>
          <p:nvPr/>
        </p:nvGrpSpPr>
        <p:grpSpPr>
          <a:xfrm>
            <a:off x="1016157" y="3344765"/>
            <a:ext cx="4047841" cy="2623809"/>
            <a:chOff x="0" y="428"/>
            <a:chExt cx="4047841" cy="2623809"/>
          </a:xfrm>
        </p:grpSpPr>
        <p:sp>
          <p:nvSpPr>
            <p:cNvPr id="336" name="Google Shape;336;p41"/>
            <p:cNvSpPr/>
            <p:nvPr/>
          </p:nvSpPr>
          <p:spPr>
            <a:xfrm rot="5400000">
              <a:off x="-219149" y="219577"/>
              <a:ext cx="1460995" cy="1022697"/>
            </a:xfrm>
            <a:prstGeom prst="chevron">
              <a:avLst>
                <a:gd name="adj" fmla="val 50000"/>
              </a:avLst>
            </a:prstGeom>
            <a:solidFill>
              <a:srgbClr val="6B7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 txBox="1"/>
            <p:nvPr/>
          </p:nvSpPr>
          <p:spPr>
            <a:xfrm>
              <a:off x="1" y="511777"/>
              <a:ext cx="1022697" cy="438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 rot="5400000">
              <a:off x="2060445" y="-1037320"/>
              <a:ext cx="949647" cy="30251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6B7B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 txBox="1"/>
            <p:nvPr/>
          </p:nvSpPr>
          <p:spPr>
            <a:xfrm>
              <a:off x="1022697" y="46786"/>
              <a:ext cx="2978786" cy="85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6225" tIns="18400" rIns="18400" bIns="18400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Char char="•"/>
              </a:pPr>
              <a:r>
                <a:rPr lang="en-US" sz="2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Understand the problem</a:t>
              </a:r>
              <a:endPara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5400000">
              <a:off x="-219149" y="1382391"/>
              <a:ext cx="1460995" cy="1022697"/>
            </a:xfrm>
            <a:prstGeom prst="chevron">
              <a:avLst>
                <a:gd name="adj" fmla="val 50000"/>
              </a:avLst>
            </a:prstGeom>
            <a:solidFill>
              <a:srgbClr val="753E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 txBox="1"/>
            <p:nvPr/>
          </p:nvSpPr>
          <p:spPr>
            <a:xfrm>
              <a:off x="1" y="1674591"/>
              <a:ext cx="1022697" cy="438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 rot="5400000">
              <a:off x="2060445" y="125493"/>
              <a:ext cx="949647" cy="30251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753E0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 txBox="1"/>
            <p:nvPr/>
          </p:nvSpPr>
          <p:spPr>
            <a:xfrm>
              <a:off x="1022697" y="1209599"/>
              <a:ext cx="2978786" cy="856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6225" tIns="18400" rIns="18400" bIns="18400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Char char="•"/>
              </a:pPr>
              <a:r>
                <a:rPr lang="en-US" sz="2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Solve the problem</a:t>
              </a:r>
              <a:endPara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/>
        </p:nvSpPr>
        <p:spPr>
          <a:xfrm>
            <a:off x="1097280" y="286603"/>
            <a:ext cx="721903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 Solving Approach</a:t>
            </a:r>
            <a:endParaRPr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Engineering/ Programming.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42"/>
          <p:cNvGrpSpPr/>
          <p:nvPr/>
        </p:nvGrpSpPr>
        <p:grpSpPr>
          <a:xfrm>
            <a:off x="454910" y="254382"/>
            <a:ext cx="7980946" cy="5867969"/>
            <a:chOff x="0" y="0"/>
            <a:chExt cx="7980946" cy="5867969"/>
          </a:xfrm>
        </p:grpSpPr>
        <p:sp>
          <p:nvSpPr>
            <p:cNvPr id="351" name="Google Shape;351;p42"/>
            <p:cNvSpPr/>
            <p:nvPr/>
          </p:nvSpPr>
          <p:spPr>
            <a:xfrm>
              <a:off x="0" y="0"/>
              <a:ext cx="7980946" cy="136464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1ABC0"/>
                </a:gs>
                <a:gs pos="45000">
                  <a:srgbClr val="B0B9CB"/>
                </a:gs>
                <a:gs pos="100000">
                  <a:srgbClr val="B7C0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2"/>
            <p:cNvSpPr txBox="1"/>
            <p:nvPr/>
          </p:nvSpPr>
          <p:spPr>
            <a:xfrm>
              <a:off x="1732653" y="0"/>
              <a:ext cx="6248292" cy="136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 b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SPECIFICATIONS</a:t>
              </a:r>
              <a:endParaRPr sz="27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needs, functions, results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136464" y="136464"/>
              <a:ext cx="1596189" cy="1091715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t="-30997" b="-30995"/>
              </a:stretch>
            </a:blip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0" y="1501108"/>
              <a:ext cx="7980946" cy="136464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B0C5"/>
                </a:gs>
                <a:gs pos="45000">
                  <a:srgbClr val="B0BCCE"/>
                </a:gs>
                <a:gs pos="100000">
                  <a:srgbClr val="B7C4D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2"/>
            <p:cNvSpPr txBox="1"/>
            <p:nvPr/>
          </p:nvSpPr>
          <p:spPr>
            <a:xfrm>
              <a:off x="1732653" y="1501108"/>
              <a:ext cx="6248292" cy="136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Algorithm: pseudocode, flowchart etc.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136464" y="1637572"/>
              <a:ext cx="1596189" cy="1091715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t="-30997" b="-30995"/>
              </a:stretch>
            </a:blip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0" y="3002217"/>
              <a:ext cx="7980946" cy="136464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2B4C8"/>
                </a:gs>
                <a:gs pos="45000">
                  <a:srgbClr val="B1C2D1"/>
                </a:gs>
                <a:gs pos="100000">
                  <a:srgbClr val="B8C9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2"/>
            <p:cNvSpPr txBox="1"/>
            <p:nvPr/>
          </p:nvSpPr>
          <p:spPr>
            <a:xfrm>
              <a:off x="1732653" y="3002217"/>
              <a:ext cx="6248292" cy="136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Language: Java, C++, R, etc.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Platform: Mac, Windows, Android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36464" y="3138681"/>
              <a:ext cx="1596189" cy="1091715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-8999" r="-8998"/>
              </a:stretch>
            </a:blip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0" y="4503325"/>
              <a:ext cx="7980946" cy="136464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3BCCB"/>
                </a:gs>
                <a:gs pos="45000">
                  <a:srgbClr val="B3C7D4"/>
                </a:gs>
                <a:gs pos="100000">
                  <a:srgbClr val="B9CED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2"/>
            <p:cNvSpPr txBox="1"/>
            <p:nvPr/>
          </p:nvSpPr>
          <p:spPr>
            <a:xfrm>
              <a:off x="1732653" y="4503325"/>
              <a:ext cx="6248292" cy="1364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rPr lang="en-US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TESTING</a:t>
              </a:r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4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Re-testing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Try multiple scenario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136464" y="4639790"/>
              <a:ext cx="1596189" cy="1091715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 t="-30997" b="-30995"/>
              </a:stretch>
            </a:blip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42"/>
          <p:cNvSpPr txBox="1"/>
          <p:nvPr/>
        </p:nvSpPr>
        <p:spPr>
          <a:xfrm>
            <a:off x="8513378" y="286603"/>
            <a:ext cx="3326525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4974769" y="504749"/>
            <a:ext cx="6574972" cy="98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Digital Piggy Bank 1.0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4974769" y="2239199"/>
            <a:ext cx="6704275" cy="398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b="1"/>
              <a:t>Outline the specifications and design considerations</a:t>
            </a:r>
            <a:endParaRPr/>
          </a:p>
        </p:txBody>
      </p:sp>
      <p:pic>
        <p:nvPicPr>
          <p:cNvPr id="371" name="Google Shape;371;p43" descr="Piggy Bank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" y="1968500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 descr="Electronic Piggy Bank with LCD - Pink Pig E Bank - Educational Toys Plan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4800" y="2781300"/>
            <a:ext cx="2978150" cy="29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Design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 dirty="0"/>
              <a:t>Input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Money added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 b="1" dirty="0"/>
              <a:t>Output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Text displaying the total sum of money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 b="1" dirty="0"/>
              <a:t>Algorithm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Ask user to enter the money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New money is entered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New money is added to existing money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Display the total sum of money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387" name="Google Shape;387;p45" descr="Piggy Bank Stock Illustration - Download Image Now - i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000" y="389681"/>
            <a:ext cx="1244600" cy="1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651637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Implementation &amp; Testing  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01168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#</a:t>
            </a:r>
            <a:r>
              <a:rPr lang="en-US" sz="2400" dirty="0"/>
              <a:t>Ask user to enter the money</a:t>
            </a:r>
            <a:endParaRPr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#New money is entered</a:t>
            </a:r>
            <a:endParaRPr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#New money is added to existing money (30$$)</a:t>
            </a:r>
            <a:endParaRPr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#Display the total sum of money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" y="1635760"/>
            <a:ext cx="7950200" cy="464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" y="1527776"/>
            <a:ext cx="12192000" cy="3407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06E9-F216-4567-BA30-45810C56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2BB55-F59E-40F8-9E28-F68027C1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87" y="437106"/>
            <a:ext cx="5815013" cy="56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9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47" y="349098"/>
            <a:ext cx="10582523" cy="4815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27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 </a:t>
            </a:r>
            <a:r>
              <a:rPr lang="en-US" b="1" dirty="0"/>
              <a:t>Develop ease and comfort around the topic of programming.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1. Learn the basic terminology and structure in programming.</a:t>
            </a: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endParaRPr lang="en-US"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2. Get familiar with coding platform.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3. Develop basic coding skills to be able to read, understand and develop a simple program.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Print 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 err="1"/>
              <a:t>Maths</a:t>
            </a:r>
            <a:endParaRPr lang="en-US"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Variables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String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alibri"/>
              <a:buNone/>
            </a:pPr>
            <a:r>
              <a:rPr lang="en-US" sz="7200"/>
              <a:t>Programming Basics &amp; Terminology</a:t>
            </a:r>
            <a:endParaRPr sz="7200"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LEARNING THE ABC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762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 dirty="0">
                <a:solidFill>
                  <a:schemeClr val="accent2"/>
                </a:solidFill>
              </a:rPr>
              <a:t>Programming: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 dirty="0"/>
              <a:t>the process or skill of writing programs for computers</a:t>
            </a:r>
            <a:endParaRPr dirty="0"/>
          </a:p>
          <a:p>
            <a:pPr marL="91440" lvl="0" indent="-17621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 dirty="0">
                <a:solidFill>
                  <a:schemeClr val="accent2"/>
                </a:solidFill>
              </a:rPr>
              <a:t>Program: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 dirty="0"/>
              <a:t>A set of instructions, executed sequentially, to perform a task.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endParaRPr sz="3000" dirty="0"/>
          </a:p>
          <a:p>
            <a:pPr marL="91440" lvl="0" indent="-176212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 dirty="0">
                <a:solidFill>
                  <a:schemeClr val="accent2"/>
                </a:solidFill>
              </a:rPr>
              <a:t>Coding: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 dirty="0"/>
              <a:t>Act of writing a code</a:t>
            </a:r>
            <a:endParaRPr dirty="0"/>
          </a:p>
          <a:p>
            <a:pPr marL="91440" lvl="0" indent="-17621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 dirty="0">
                <a:solidFill>
                  <a:schemeClr val="accent2"/>
                </a:solidFill>
              </a:rPr>
              <a:t>Code: 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 b="0" i="0" dirty="0">
                <a:solidFill>
                  <a:srgbClr val="001C3B"/>
                </a:solidFill>
                <a:latin typeface="Proxima Nova"/>
                <a:ea typeface="Proxima Nova"/>
                <a:cs typeface="Proxima Nova"/>
                <a:sym typeface="Proxima Nova"/>
              </a:rPr>
              <a:t>Written form of set of instructions, written using the protocols of a particular language, such as Java, C or Python</a:t>
            </a:r>
            <a:endParaRPr sz="2600" dirty="0"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17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762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>
                <a:solidFill>
                  <a:schemeClr val="accent2"/>
                </a:solidFill>
              </a:rPr>
              <a:t>Hardware: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/>
              <a:t>Refers to physical equipment: keyboard, mouse, display, button etc. </a:t>
            </a:r>
            <a:endParaRPr/>
          </a:p>
          <a:p>
            <a:pPr marL="91440" lvl="0" indent="-17621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>
                <a:solidFill>
                  <a:schemeClr val="accent2"/>
                </a:solidFill>
              </a:rPr>
              <a:t>Software: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/>
              <a:t>Aka computer programs (that performs a task)</a:t>
            </a:r>
            <a:endParaRPr sz="3000"/>
          </a:p>
          <a:p>
            <a:pPr marL="91440" lvl="0" indent="-17621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>
                <a:solidFill>
                  <a:schemeClr val="accent2"/>
                </a:solidFill>
              </a:rPr>
              <a:t>Computer System: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/>
              <a:t>Any combination of hardware of software!</a:t>
            </a:r>
            <a:endParaRPr/>
          </a:p>
          <a:p>
            <a:pPr marL="91440" lvl="0" indent="-17621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sz="3000" b="1">
                <a:solidFill>
                  <a:schemeClr val="accent2"/>
                </a:solidFill>
              </a:rPr>
              <a:t>Interface: 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 sz="2600"/>
              <a:t>Medium between different components of a system.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 sz="2600"/>
              <a:t>Brain-computer interface (BCI)</a:t>
            </a:r>
            <a:endParaRPr/>
          </a:p>
          <a:p>
            <a:pPr marL="201168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endParaRPr sz="2600"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1432</Words>
  <Application>Microsoft Office PowerPoint</Application>
  <PresentationFormat>Widescreen</PresentationFormat>
  <Paragraphs>297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Proxima Nova</vt:lpstr>
      <vt:lpstr>Consolas</vt:lpstr>
      <vt:lpstr>arial</vt:lpstr>
      <vt:lpstr>Calibri</vt:lpstr>
      <vt:lpstr>arial</vt:lpstr>
      <vt:lpstr>Retrospect</vt:lpstr>
      <vt:lpstr>Intro To Programming - Getting Started with Python </vt:lpstr>
      <vt:lpstr>Housekeeping!</vt:lpstr>
      <vt:lpstr>PowerPoint Presentation</vt:lpstr>
      <vt:lpstr>PowerPoint Presentation</vt:lpstr>
      <vt:lpstr>PowerPoint Presentation</vt:lpstr>
      <vt:lpstr>Learning Objectives</vt:lpstr>
      <vt:lpstr>Programming Basics &amp; Terminology</vt:lpstr>
      <vt:lpstr>Terminology</vt:lpstr>
      <vt:lpstr>Terminology</vt:lpstr>
      <vt:lpstr>Programming Languages</vt:lpstr>
      <vt:lpstr>Terminology</vt:lpstr>
      <vt:lpstr>Where does the “data” go?</vt:lpstr>
      <vt:lpstr>Where do I write the code?</vt:lpstr>
      <vt:lpstr>Where do I write the code?</vt:lpstr>
      <vt:lpstr>Key Takeaways</vt:lpstr>
      <vt:lpstr>Coding</vt:lpstr>
      <vt:lpstr>What IDE we will use today</vt:lpstr>
      <vt:lpstr>Hello World!</vt:lpstr>
      <vt:lpstr>Can you print this?</vt:lpstr>
      <vt:lpstr>Design this!</vt:lpstr>
      <vt:lpstr>Data types</vt:lpstr>
      <vt:lpstr>PowerPoint Presentation</vt:lpstr>
      <vt:lpstr>Comments</vt:lpstr>
      <vt:lpstr>Post assessment</vt:lpstr>
      <vt:lpstr>Resources</vt:lpstr>
      <vt:lpstr>Defining Variables</vt:lpstr>
      <vt:lpstr>Keywords</vt:lpstr>
      <vt:lpstr>Arithmetic</vt:lpstr>
      <vt:lpstr>User Input</vt:lpstr>
      <vt:lpstr>Casting</vt:lpstr>
      <vt:lpstr>Problem Solving</vt:lpstr>
      <vt:lpstr>Without Logic</vt:lpstr>
      <vt:lpstr>With Logic</vt:lpstr>
      <vt:lpstr>Problem Solving in Engineering</vt:lpstr>
      <vt:lpstr>PowerPoint Presentation</vt:lpstr>
      <vt:lpstr>Digital Piggy Bank 1.0</vt:lpstr>
      <vt:lpstr>Design</vt:lpstr>
      <vt:lpstr>Implementation &amp; Testing  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 - Getting Started with Coding </dc:title>
  <cp:lastModifiedBy>Hareem Nisar</cp:lastModifiedBy>
  <cp:revision>25</cp:revision>
  <dcterms:modified xsi:type="dcterms:W3CDTF">2022-10-01T11:42:43Z</dcterms:modified>
</cp:coreProperties>
</file>